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Classic" panose="020B0604020202020204" charset="0"/>
      <p:regular r:id="rId16"/>
    </p:embeddedFont>
    <p:embeddedFont>
      <p:font typeface="Montserrat Classic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jpe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2704" y="-150548"/>
            <a:ext cx="8757453" cy="7583464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2097" r="-3209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071417" y="1366242"/>
            <a:ext cx="7235911" cy="56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22"/>
              </a:lnSpc>
            </a:pPr>
            <a:r>
              <a:rPr lang="en-US" sz="3301">
                <a:solidFill>
                  <a:srgbClr val="E5E5E5"/>
                </a:solidFill>
                <a:latin typeface="Montserrat Classic"/>
              </a:rPr>
              <a:t>CSE424 (PATTERN RECOGNITION)</a:t>
            </a:r>
          </a:p>
        </p:txBody>
      </p:sp>
      <p:sp>
        <p:nvSpPr>
          <p:cNvPr id="5" name="Freeform 5"/>
          <p:cNvSpPr/>
          <p:nvPr/>
        </p:nvSpPr>
        <p:spPr>
          <a:xfrm>
            <a:off x="7192609" y="1337474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85119" y="5878058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92609" y="2433983"/>
            <a:ext cx="10098960" cy="614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COMPARATIVE EEG ANALYSIS BETWEEN CLASSIFICATION,</a:t>
            </a:r>
          </a:p>
          <a:p>
            <a:pPr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Regression, and Deep Learning Models for Mental</a:t>
            </a:r>
          </a:p>
          <a:p>
            <a:pPr marL="0" lvl="0" indent="0"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Disorder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043" y="8911082"/>
            <a:ext cx="1815959" cy="6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Montserrat Classic"/>
              </a:rPr>
              <a:t>CSE424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7773" y="4307251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Detection of the mental disorder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4916" y="4590591"/>
            <a:ext cx="2516448" cy="933641"/>
            <a:chOff x="0" y="0"/>
            <a:chExt cx="1229054" cy="4559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054" cy="455998"/>
            </a:xfrm>
            <a:custGeom>
              <a:avLst/>
              <a:gdLst/>
              <a:ahLst/>
              <a:cxnLst/>
              <a:rect l="l" t="t" r="r" b="b"/>
              <a:pathLst>
                <a:path w="1229054" h="455998">
                  <a:moveTo>
                    <a:pt x="0" y="0"/>
                  </a:moveTo>
                  <a:lnTo>
                    <a:pt x="1229054" y="0"/>
                  </a:lnTo>
                  <a:lnTo>
                    <a:pt x="1229054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29054" cy="494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Model Training and Evaluation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4752" y="2657959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26396" cy="4699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Dataset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91044" y="6649464"/>
            <a:ext cx="2779962" cy="886682"/>
            <a:chOff x="0" y="0"/>
            <a:chExt cx="1357756" cy="433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7756" cy="433063"/>
            </a:xfrm>
            <a:custGeom>
              <a:avLst/>
              <a:gdLst/>
              <a:ahLst/>
              <a:cxnLst/>
              <a:rect l="l" t="t" r="r" b="b"/>
              <a:pathLst>
                <a:path w="1357756" h="433063">
                  <a:moveTo>
                    <a:pt x="0" y="0"/>
                  </a:moveTo>
                  <a:lnTo>
                    <a:pt x="1357756" y="0"/>
                  </a:lnTo>
                  <a:lnTo>
                    <a:pt x="1357756" y="433063"/>
                  </a:lnTo>
                  <a:lnTo>
                    <a:pt x="0" y="43306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57756" cy="47116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 Model Selection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25999" y="4248548"/>
            <a:ext cx="2516448" cy="933641"/>
            <a:chOff x="0" y="0"/>
            <a:chExt cx="1229054" cy="4559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9054" cy="455998"/>
            </a:xfrm>
            <a:custGeom>
              <a:avLst/>
              <a:gdLst/>
              <a:ahLst/>
              <a:cxnLst/>
              <a:rect l="l" t="t" r="r" b="b"/>
              <a:pathLst>
                <a:path w="1229054" h="455998">
                  <a:moveTo>
                    <a:pt x="0" y="0"/>
                  </a:moveTo>
                  <a:lnTo>
                    <a:pt x="1229054" y="0"/>
                  </a:lnTo>
                  <a:lnTo>
                    <a:pt x="1229054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29054" cy="494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Comparative Analysis Between the Models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9571006" y="4952718"/>
            <a:ext cx="554992" cy="1046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H="1">
            <a:off x="5791363" y="5057411"/>
            <a:ext cx="256409" cy="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V="1">
            <a:off x="7871041" y="3542116"/>
            <a:ext cx="62882" cy="76513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7946359" y="5807571"/>
            <a:ext cx="153718" cy="8418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10125999" y="1850152"/>
            <a:ext cx="2272258" cy="895485"/>
            <a:chOff x="0" y="0"/>
            <a:chExt cx="1109790" cy="437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Feature Extraction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9225759" y="2574739"/>
            <a:ext cx="900240" cy="21936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/>
          <p:nvPr/>
        </p:nvGrpSpPr>
        <p:grpSpPr>
          <a:xfrm>
            <a:off x="3225024" y="2210217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Data Preprocessing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 flipV="1">
            <a:off x="5497282" y="2797123"/>
            <a:ext cx="1217470" cy="14912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952765" y="954667"/>
            <a:ext cx="2272258" cy="895485"/>
            <a:chOff x="0" y="0"/>
            <a:chExt cx="110979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Data Filtering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137538" y="638524"/>
            <a:ext cx="2272258" cy="895485"/>
            <a:chOff x="0" y="0"/>
            <a:chExt cx="1109790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Segmentation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H="1" flipV="1">
            <a:off x="2899206" y="1850152"/>
            <a:ext cx="651635" cy="36006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V="1">
            <a:off x="4621109" y="1534009"/>
            <a:ext cx="392602" cy="67620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7" name="Group 37"/>
          <p:cNvGrpSpPr/>
          <p:nvPr/>
        </p:nvGrpSpPr>
        <p:grpSpPr>
          <a:xfrm>
            <a:off x="3519105" y="8676735"/>
            <a:ext cx="2272258" cy="971741"/>
            <a:chOff x="0" y="0"/>
            <a:chExt cx="1109790" cy="47460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0" y="0"/>
                  </a:moveTo>
                  <a:lnTo>
                    <a:pt x="1109790" y="0"/>
                  </a:lnTo>
                  <a:lnTo>
                    <a:pt x="1109790" y="474606"/>
                  </a:lnTo>
                  <a:lnTo>
                    <a:pt x="0" y="474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Logistics Regression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flipH="1">
            <a:off x="5156600" y="7092805"/>
            <a:ext cx="1634445" cy="158393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1" name="Group 41"/>
          <p:cNvGrpSpPr/>
          <p:nvPr/>
        </p:nvGrpSpPr>
        <p:grpSpPr>
          <a:xfrm>
            <a:off x="6067588" y="8752991"/>
            <a:ext cx="2272258" cy="895485"/>
            <a:chOff x="0" y="0"/>
            <a:chExt cx="1109790" cy="4373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KNN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7411306" y="7536146"/>
            <a:ext cx="564171" cy="121684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TextBox 45"/>
          <p:cNvSpPr txBox="1"/>
          <p:nvPr/>
        </p:nvSpPr>
        <p:spPr>
          <a:xfrm>
            <a:off x="12937956" y="4061627"/>
            <a:ext cx="4977952" cy="134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0"/>
              </a:lnSpc>
              <a:spcBef>
                <a:spcPct val="0"/>
              </a:spcBef>
            </a:pPr>
            <a:r>
              <a:rPr lang="en-US" sz="4737">
                <a:solidFill>
                  <a:srgbClr val="E5E5E5"/>
                </a:solidFill>
                <a:latin typeface="Montserrat Classic Bold"/>
              </a:rPr>
              <a:t>PROPOSED METHODOLOGY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372173" y="638524"/>
            <a:ext cx="2272258" cy="895485"/>
            <a:chOff x="0" y="0"/>
            <a:chExt cx="1109790" cy="43736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Signal Processing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9508302" y="1534009"/>
            <a:ext cx="617696" cy="76388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0" name="Group 50"/>
          <p:cNvGrpSpPr/>
          <p:nvPr/>
        </p:nvGrpSpPr>
        <p:grpSpPr>
          <a:xfrm>
            <a:off x="11801827" y="638524"/>
            <a:ext cx="2272258" cy="971741"/>
            <a:chOff x="0" y="0"/>
            <a:chExt cx="1109790" cy="47460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Graph Theory Metrics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V="1">
            <a:off x="12398257" y="1610265"/>
            <a:ext cx="539699" cy="68763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4" name="Group 54"/>
          <p:cNvGrpSpPr/>
          <p:nvPr/>
        </p:nvGrpSpPr>
        <p:grpSpPr>
          <a:xfrm>
            <a:off x="8616072" y="8752991"/>
            <a:ext cx="2272258" cy="895485"/>
            <a:chOff x="0" y="0"/>
            <a:chExt cx="1109790" cy="43736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SVM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8181025" y="7536146"/>
            <a:ext cx="1148559" cy="121684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8" name="Group 58"/>
          <p:cNvGrpSpPr/>
          <p:nvPr/>
        </p:nvGrpSpPr>
        <p:grpSpPr>
          <a:xfrm>
            <a:off x="11164555" y="8752991"/>
            <a:ext cx="2272258" cy="895485"/>
            <a:chOff x="0" y="0"/>
            <a:chExt cx="1109790" cy="43736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Random Forest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>
            <a:off x="9571006" y="7092805"/>
            <a:ext cx="2149871" cy="1660186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2" name="Group 62"/>
          <p:cNvGrpSpPr/>
          <p:nvPr/>
        </p:nvGrpSpPr>
        <p:grpSpPr>
          <a:xfrm>
            <a:off x="13013182" y="7260229"/>
            <a:ext cx="2272258" cy="895485"/>
            <a:chOff x="0" y="0"/>
            <a:chExt cx="1109790" cy="43736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Random Forest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9571006" y="7092805"/>
            <a:ext cx="3442176" cy="46251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6" name="Group 66"/>
          <p:cNvGrpSpPr/>
          <p:nvPr/>
        </p:nvGrpSpPr>
        <p:grpSpPr>
          <a:xfrm>
            <a:off x="13013182" y="6112283"/>
            <a:ext cx="2272258" cy="895485"/>
            <a:chOff x="0" y="0"/>
            <a:chExt cx="1109790" cy="43736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XGBoost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 flipV="1">
            <a:off x="9571006" y="6692238"/>
            <a:ext cx="3442176" cy="400567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0" name="Group 70"/>
          <p:cNvGrpSpPr/>
          <p:nvPr/>
        </p:nvGrpSpPr>
        <p:grpSpPr>
          <a:xfrm>
            <a:off x="1455706" y="5986053"/>
            <a:ext cx="2272258" cy="895485"/>
            <a:chOff x="0" y="0"/>
            <a:chExt cx="1109790" cy="43736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Decision Tree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455706" y="7133998"/>
            <a:ext cx="2272258" cy="895485"/>
            <a:chOff x="0" y="0"/>
            <a:chExt cx="1109790" cy="43736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CNN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 flipH="1" flipV="1">
            <a:off x="3727965" y="6433795"/>
            <a:ext cx="3063079" cy="659009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7" name="Group 77"/>
          <p:cNvGrpSpPr/>
          <p:nvPr/>
        </p:nvGrpSpPr>
        <p:grpSpPr>
          <a:xfrm>
            <a:off x="3001408" y="3247345"/>
            <a:ext cx="2272258" cy="895485"/>
            <a:chOff x="0" y="0"/>
            <a:chExt cx="1109790" cy="437362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Cross Validation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 flipH="1" flipV="1">
            <a:off x="4137538" y="4142830"/>
            <a:ext cx="395602" cy="44776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1" name="AutoShape 81"/>
          <p:cNvSpPr/>
          <p:nvPr/>
        </p:nvSpPr>
        <p:spPr>
          <a:xfrm flipV="1">
            <a:off x="8181025" y="5182189"/>
            <a:ext cx="3203197" cy="146727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2" name="Group 82"/>
          <p:cNvGrpSpPr/>
          <p:nvPr/>
        </p:nvGrpSpPr>
        <p:grpSpPr>
          <a:xfrm>
            <a:off x="626948" y="4466848"/>
            <a:ext cx="2272258" cy="971741"/>
            <a:chOff x="0" y="0"/>
            <a:chExt cx="1109790" cy="47460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Hyperparameter Tuning</a:t>
              </a:r>
            </a:p>
          </p:txBody>
        </p:sp>
      </p:grpSp>
      <p:sp>
        <p:nvSpPr>
          <p:cNvPr id="85" name="AutoShape 85"/>
          <p:cNvSpPr/>
          <p:nvPr/>
        </p:nvSpPr>
        <p:spPr>
          <a:xfrm flipH="1" flipV="1">
            <a:off x="2899206" y="4952718"/>
            <a:ext cx="375709" cy="1046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6" name="AutoShape 86"/>
          <p:cNvSpPr/>
          <p:nvPr/>
        </p:nvSpPr>
        <p:spPr>
          <a:xfrm flipH="1">
            <a:off x="3727965" y="7092805"/>
            <a:ext cx="3063079" cy="93667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7" name="Freeform 87"/>
          <p:cNvSpPr/>
          <p:nvPr/>
        </p:nvSpPr>
        <p:spPr>
          <a:xfrm>
            <a:off x="16187181" y="102870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0829" y="6323839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Faiyaz Bin Yousuf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789" y="-4252260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833030" y="-4252260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44926" y="3052477"/>
            <a:ext cx="3447737" cy="2985585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38462" b="-4717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Group-11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95337" y="3052477"/>
            <a:ext cx="3447737" cy="2985585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t="-3929" b="-1154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111241" y="6323839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Asief Iqbal Dieyaz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704675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60829" y="6812248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ID-22101845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1241" y="6812248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ID-23341081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1416" y="771350"/>
            <a:ext cx="64251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Classic Bold"/>
              </a:rPr>
              <a:t>OUR 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31416" y="8108950"/>
            <a:ext cx="64251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DA715"/>
                </a:solidFill>
                <a:latin typeface="Montserrat Classic"/>
              </a:rPr>
              <a:t>GROUP-11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9068" y="8457499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583584" y="1471617"/>
          <a:ext cx="8675715" cy="7343765"/>
        </p:xfrm>
        <a:graphic>
          <a:graphicData uri="http://schemas.openxmlformats.org/drawingml/2006/table">
            <a:tbl>
              <a:tblPr/>
              <a:tblGrid>
                <a:gridCol w="142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Abstract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743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Background and 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8351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Collected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Proposed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48740" y="4585911"/>
            <a:ext cx="453664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E5E5E5"/>
                </a:solidFill>
                <a:latin typeface="Montserrat Classic"/>
              </a:rPr>
              <a:t>OUTLINE</a:t>
            </a: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3575372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42662" y="374266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2556" y="595262"/>
            <a:ext cx="2012369" cy="54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18"/>
              </a:lnSpc>
              <a:spcBef>
                <a:spcPct val="0"/>
              </a:spcBef>
            </a:pPr>
            <a:r>
              <a:rPr lang="en-US" sz="3398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32813" y="1028700"/>
            <a:ext cx="8290366" cy="7178993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8363" r="-3561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69962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1192" y="1988875"/>
            <a:ext cx="81153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B4444"/>
                </a:solidFill>
                <a:latin typeface="Montserrat Classic Bold"/>
              </a:rPr>
              <a:t>ABSTRACT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418" y="3325994"/>
            <a:ext cx="9452541" cy="522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Objective: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Comprehensive analysis of EEG models for specific mental disorder detection.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Dataset: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EEG signals from schizophrenic patients.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Models: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Logistic Regression, KNN, SVM (Linear and RBF), Random Forest, XGBoost, Decision Tree, and CNN.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Feature Extraction: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Signal processing techniques.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Evaluation: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Assessment on accuracy, precision, and recall.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Insights: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Explore efficiency in mental disorder detection using EEG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9114" y="3508864"/>
            <a:ext cx="5541952" cy="4799020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4999" r="-14999"/>
              </a:stretch>
            </a:blip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5620097" y="2745750"/>
          <a:ext cx="11949329" cy="6038851"/>
        </p:xfrm>
        <a:graphic>
          <a:graphicData uri="http://schemas.openxmlformats.org/drawingml/2006/table">
            <a:tbl>
              <a:tblPr/>
              <a:tblGrid>
                <a:gridCol w="5140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8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1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Mental Health Snapshot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WHO identifies depression as a major global cause of disability.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Non-invasive methods, like EEG analysis, gaining attention for detection.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69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Targeting schizophrenia using EEG signals.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9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Study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 u="sng">
                          <a:solidFill>
                            <a:srgbClr val="1B4444"/>
                          </a:solidFill>
                          <a:latin typeface="Montserrat Classic Bold"/>
                        </a:rPr>
                        <a:t>Goal:</a:t>
                      </a: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 Compare models (Logistic Regression, SVM, Random Forest, XGBoost, KNN, CNN).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Evaluation based on accuracy, precision, and recall.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1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Insights into model performance for mental disorder detection.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Contributes to leveraging ML for improved mental health diagnosis.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95375"/>
            <a:ext cx="7902779" cy="109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1"/>
              </a:lnSpc>
              <a:spcBef>
                <a:spcPct val="0"/>
              </a:spcBef>
            </a:pPr>
            <a:r>
              <a:rPr lang="en-US" sz="7682">
                <a:solidFill>
                  <a:srgbClr val="1B4444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236347" y="543162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924631"/>
          <a:ext cx="6322824" cy="3037181"/>
        </p:xfrm>
        <a:graphic>
          <a:graphicData uri="http://schemas.openxmlformats.org/drawingml/2006/table">
            <a:tbl>
              <a:tblPr/>
              <a:tblGrid>
                <a:gridCol w="6322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7597">
                <a:tc>
                  <a:txBody>
                    <a:bodyPr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 Bold"/>
                        </a:rPr>
                        <a:t>Growing Interest in EEG: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838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emerged as a powerful tool for mental disorder detection.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690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 dirty="0">
                          <a:solidFill>
                            <a:srgbClr val="1B4444"/>
                          </a:solidFill>
                          <a:latin typeface="Montserrat Classic"/>
                        </a:rPr>
                        <a:t>The shift from subjective methods to objective and quantitative measures.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64043"/>
              </p:ext>
            </p:extLst>
          </p:nvPr>
        </p:nvGraphicFramePr>
        <p:xfrm>
          <a:off x="1028700" y="5380035"/>
          <a:ext cx="9563100" cy="3411266"/>
        </p:xfrm>
        <a:graphic>
          <a:graphicData uri="http://schemas.openxmlformats.org/drawingml/2006/table">
            <a:tbl>
              <a:tblPr/>
              <a:tblGrid>
                <a:gridCol w="956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6695">
                <a:tc>
                  <a:txBody>
                    <a:bodyPr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Schizophrenia Detection (</a:t>
                      </a:r>
                      <a:r>
                        <a:rPr lang="en-US" sz="2744" dirty="0" err="1">
                          <a:solidFill>
                            <a:srgbClr val="1B4444"/>
                          </a:solidFill>
                          <a:latin typeface="Montserrat Classic Bold"/>
                        </a:rPr>
                        <a:t>Devia</a:t>
                      </a:r>
                      <a:r>
                        <a:rPr lang="en-US" sz="27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 et al., 2019):</a:t>
                      </a:r>
                      <a:endParaRPr lang="en-US" sz="1100" dirty="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309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recordings during free-viewing tasks for schizophrenia diagnosis.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131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Significant differences in occipital areas as potential biomarkers.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131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 dirty="0">
                          <a:solidFill>
                            <a:srgbClr val="1B4444"/>
                          </a:solidFill>
                          <a:latin typeface="Montserrat Classic"/>
                        </a:rPr>
                        <a:t>Classifier development shows promising sensitivity and specificity.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2151211" y="3060269"/>
            <a:ext cx="5108089" cy="4756908"/>
          </a:xfrm>
          <a:custGeom>
            <a:avLst/>
            <a:gdLst/>
            <a:ahLst/>
            <a:cxnLst/>
            <a:rect l="l" t="t" r="r" b="b"/>
            <a:pathLst>
              <a:path w="5108089" h="4756908">
                <a:moveTo>
                  <a:pt x="0" y="0"/>
                </a:moveTo>
                <a:lnTo>
                  <a:pt x="5108089" y="0"/>
                </a:lnTo>
                <a:lnTo>
                  <a:pt x="5108089" y="4756908"/>
                </a:lnTo>
                <a:lnTo>
                  <a:pt x="0" y="475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742636"/>
          <a:ext cx="7378744" cy="3692201"/>
        </p:xfrm>
        <a:graphic>
          <a:graphicData uri="http://schemas.openxmlformats.org/drawingml/2006/table">
            <a:tbl>
              <a:tblPr/>
              <a:tblGrid>
                <a:gridCol w="7378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11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Depression Detection (Saidi et al., 2020):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655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Hybrid CNN-SVM model for efficient depression detection.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743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Superior accuracy compared to the baseline CNN model.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55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Highlights the potential of combining CNN and SVM for enhanced accuracy.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04508"/>
              </p:ext>
            </p:extLst>
          </p:nvPr>
        </p:nvGraphicFramePr>
        <p:xfrm>
          <a:off x="1028700" y="5505476"/>
          <a:ext cx="10395266" cy="3532789"/>
        </p:xfrm>
        <a:graphic>
          <a:graphicData uri="http://schemas.openxmlformats.org/drawingml/2006/table">
            <a:tbl>
              <a:tblPr/>
              <a:tblGrid>
                <a:gridCol w="1039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15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EEG Connectivity Networks (</a:t>
                      </a:r>
                      <a:r>
                        <a:rPr lang="en-US" sz="2544" dirty="0" err="1">
                          <a:solidFill>
                            <a:srgbClr val="1B4444"/>
                          </a:solidFill>
                          <a:latin typeface="Montserrat Classic Bold"/>
                        </a:rPr>
                        <a:t>Bougou</a:t>
                      </a:r>
                      <a:r>
                        <a:rPr lang="en-US" sz="25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 et al., 2019):</a:t>
                      </a:r>
                      <a:endParaRPr lang="en-US" sz="1100" dirty="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Innovative architecture focusing on EEG connectivity patterns.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Effective connectivity measures using graph theory metrics.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 dirty="0">
                          <a:solidFill>
                            <a:srgbClr val="1B4444"/>
                          </a:solidFill>
                          <a:latin typeface="Montserrat Classic"/>
                        </a:rPr>
                        <a:t>Random Forest classifier achieves notable accuracy for schizophrenia classification.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776165" y="3055596"/>
            <a:ext cx="6267629" cy="4175808"/>
          </a:xfrm>
          <a:custGeom>
            <a:avLst/>
            <a:gdLst/>
            <a:ahLst/>
            <a:cxnLst/>
            <a:rect l="l" t="t" r="r" b="b"/>
            <a:pathLst>
              <a:path w="6267629" h="4175808">
                <a:moveTo>
                  <a:pt x="0" y="0"/>
                </a:moveTo>
                <a:lnTo>
                  <a:pt x="6267629" y="0"/>
                </a:lnTo>
                <a:lnTo>
                  <a:pt x="6267629" y="4175808"/>
                </a:lnTo>
                <a:lnTo>
                  <a:pt x="0" y="417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34129"/>
              </p:ext>
            </p:extLst>
          </p:nvPr>
        </p:nvGraphicFramePr>
        <p:xfrm>
          <a:off x="1028700" y="1742636"/>
          <a:ext cx="10248900" cy="3778486"/>
        </p:xfrm>
        <a:graphic>
          <a:graphicData uri="http://schemas.openxmlformats.org/drawingml/2006/table">
            <a:tbl>
              <a:tblPr/>
              <a:tblGrid>
                <a:gridCol w="102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04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Evaluation of Brain Connectivity using EEG (Olejarczyk, 2017):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914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Hybrid CNN-SVM model for efficient depression detection.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649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 dirty="0">
                          <a:solidFill>
                            <a:srgbClr val="1B4444"/>
                          </a:solidFill>
                          <a:latin typeface="Montserrat Classic"/>
                        </a:rPr>
                        <a:t>Superior accuracy compared to the baseline CNN model.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49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 dirty="0">
                          <a:solidFill>
                            <a:srgbClr val="1B4444"/>
                          </a:solidFill>
                          <a:latin typeface="Montserrat Classic"/>
                        </a:rPr>
                        <a:t>Highlights the potential of combining CNN and SVM for enhanced accuracy.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5475525"/>
          <a:ext cx="15731404" cy="3542390"/>
        </p:xfrm>
        <a:graphic>
          <a:graphicData uri="http://schemas.openxmlformats.org/drawingml/2006/table">
            <a:tbl>
              <a:tblPr/>
              <a:tblGrid>
                <a:gridCol w="1573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352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Gap and Objective: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347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Existing studies lack a comprehensive comparative analysis across models.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433">
                <a:tc>
                  <a:txBody>
                    <a:bodyPr/>
                    <a:lstStyle/>
                    <a:p>
                      <a:pPr algn="l">
                        <a:lnSpc>
                          <a:spcPts val="2418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This paper evaluates Logistic Regression, KNN, SVM, Random Forest, XGBoost, Decision Tree, and CNN.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2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Objective: Provide insights into strengths and limitations of models for specific mental disorder detection through EEG analysis.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56761" y="2271921"/>
            <a:ext cx="2709066" cy="2709066"/>
          </a:xfrm>
          <a:custGeom>
            <a:avLst/>
            <a:gdLst/>
            <a:ahLst/>
            <a:cxnLst/>
            <a:rect l="l" t="t" r="r" b="b"/>
            <a:pathLst>
              <a:path w="2709066" h="2709066">
                <a:moveTo>
                  <a:pt x="0" y="0"/>
                </a:moveTo>
                <a:lnTo>
                  <a:pt x="2709066" y="0"/>
                </a:lnTo>
                <a:lnTo>
                  <a:pt x="2709066" y="2709066"/>
                </a:lnTo>
                <a:lnTo>
                  <a:pt x="0" y="270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2077" cy="10287000"/>
            <a:chOff x="0" y="0"/>
            <a:chExt cx="24789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901" cy="2709333"/>
            </a:xfrm>
            <a:custGeom>
              <a:avLst/>
              <a:gdLst/>
              <a:ahLst/>
              <a:cxnLst/>
              <a:rect l="l" t="t" r="r" b="b"/>
              <a:pathLst>
                <a:path w="2478901" h="2709333">
                  <a:moveTo>
                    <a:pt x="0" y="0"/>
                  </a:moveTo>
                  <a:lnTo>
                    <a:pt x="2478901" y="0"/>
                  </a:lnTo>
                  <a:lnTo>
                    <a:pt x="24789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90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507341"/>
            <a:ext cx="2752021" cy="2173718"/>
            <a:chOff x="0" y="0"/>
            <a:chExt cx="1319135" cy="1041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EEG Recording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16979" y="2507341"/>
            <a:ext cx="2752021" cy="2173718"/>
            <a:chOff x="0" y="0"/>
            <a:chExt cx="1319135" cy="1041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7150" y="2530998"/>
            <a:ext cx="2752021" cy="2173718"/>
            <a:chOff x="0" y="0"/>
            <a:chExt cx="1319135" cy="1041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Analysis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7321" y="2507341"/>
            <a:ext cx="3077046" cy="2173718"/>
            <a:chOff x="0" y="0"/>
            <a:chExt cx="1474930" cy="1041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4930" cy="1041935"/>
            </a:xfrm>
            <a:custGeom>
              <a:avLst/>
              <a:gdLst/>
              <a:ahLst/>
              <a:cxnLst/>
              <a:rect l="l" t="t" r="r" b="b"/>
              <a:pathLst>
                <a:path w="1474930" h="1041935">
                  <a:moveTo>
                    <a:pt x="0" y="0"/>
                  </a:moveTo>
                  <a:lnTo>
                    <a:pt x="1474930" y="0"/>
                  </a:lnTo>
                  <a:lnTo>
                    <a:pt x="1474930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74930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Transformations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82254" y="2507341"/>
            <a:ext cx="3077046" cy="2173718"/>
            <a:chOff x="0" y="0"/>
            <a:chExt cx="1474930" cy="10419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74930" cy="1041935"/>
            </a:xfrm>
            <a:custGeom>
              <a:avLst/>
              <a:gdLst/>
              <a:ahLst/>
              <a:cxnLst/>
              <a:rect l="l" t="t" r="r" b="b"/>
              <a:pathLst>
                <a:path w="1474930" h="1041935">
                  <a:moveTo>
                    <a:pt x="0" y="0"/>
                  </a:moveTo>
                  <a:lnTo>
                    <a:pt x="1474930" y="0"/>
                  </a:lnTo>
                  <a:lnTo>
                    <a:pt x="1474930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74930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Frequency Bands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5794" y="4813205"/>
            <a:ext cx="1257833" cy="12578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173833"/>
            <a:ext cx="691155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COLLECTED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165084"/>
            <a:ext cx="2752021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Duration: 15 minutes, eyes-closed resting state.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Channels: 19 EEG channels (10–20 montage).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Sampling Frequency: 250 Hz.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964073" y="4813205"/>
            <a:ext cx="1257833" cy="125783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216979" y="6165084"/>
            <a:ext cx="275202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Selection of 30-second artifact-free segments.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Butterworth filter (order 2) for physiological bands.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54244" y="4813205"/>
            <a:ext cx="1257833" cy="125783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407150" y="6165084"/>
            <a:ext cx="275202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Raw EEG data and re-referenced data were used.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Reference Electrodes: CSD, AVERAGE, REST.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506927" y="4813205"/>
            <a:ext cx="1257833" cy="125783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759833" y="6165084"/>
            <a:ext cx="3077046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CSD Toolbox: Laplacian estimators.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REST Toolbox: Reference electrode standardization.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929348" y="4618190"/>
            <a:ext cx="1257833" cy="125783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182254" y="6165084"/>
            <a:ext cx="3077046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Delta, Theta, Alpha, Beta, Gamma.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6187181" y="102870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Custom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Classic Bold</vt:lpstr>
      <vt:lpstr>Montserrat Classic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cp:lastModifiedBy>Faiyaz Bin Yousuf</cp:lastModifiedBy>
  <cp:revision>2</cp:revision>
  <dcterms:created xsi:type="dcterms:W3CDTF">2006-08-16T00:00:00Z</dcterms:created>
  <dcterms:modified xsi:type="dcterms:W3CDTF">2023-12-18T09:45:57Z</dcterms:modified>
  <dc:identifier>DAF25hmM42Q</dc:identifier>
</cp:coreProperties>
</file>